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95"/>
  </p:notesMasterIdLst>
  <p:sldIdLst>
    <p:sldId id="301" r:id="rId2"/>
    <p:sldId id="302" r:id="rId3"/>
    <p:sldId id="304" r:id="rId4"/>
    <p:sldId id="323" r:id="rId5"/>
    <p:sldId id="305" r:id="rId6"/>
    <p:sldId id="306" r:id="rId7"/>
    <p:sldId id="307" r:id="rId8"/>
    <p:sldId id="308" r:id="rId9"/>
    <p:sldId id="459" r:id="rId10"/>
    <p:sldId id="461" r:id="rId11"/>
    <p:sldId id="462" r:id="rId12"/>
    <p:sldId id="463" r:id="rId13"/>
    <p:sldId id="464" r:id="rId14"/>
    <p:sldId id="465" r:id="rId15"/>
    <p:sldId id="466" r:id="rId16"/>
    <p:sldId id="469" r:id="rId17"/>
    <p:sldId id="470" r:id="rId18"/>
    <p:sldId id="467" r:id="rId19"/>
    <p:sldId id="442" r:id="rId20"/>
    <p:sldId id="443" r:id="rId21"/>
    <p:sldId id="444" r:id="rId22"/>
    <p:sldId id="454" r:id="rId23"/>
    <p:sldId id="422" r:id="rId24"/>
    <p:sldId id="423" r:id="rId25"/>
    <p:sldId id="424" r:id="rId26"/>
    <p:sldId id="367" r:id="rId27"/>
    <p:sldId id="371" r:id="rId28"/>
    <p:sldId id="311" r:id="rId29"/>
    <p:sldId id="418" r:id="rId30"/>
    <p:sldId id="378" r:id="rId31"/>
    <p:sldId id="379" r:id="rId32"/>
    <p:sldId id="380" r:id="rId33"/>
    <p:sldId id="381" r:id="rId34"/>
    <p:sldId id="382" r:id="rId35"/>
    <p:sldId id="383" r:id="rId36"/>
    <p:sldId id="384" r:id="rId37"/>
    <p:sldId id="385" r:id="rId38"/>
    <p:sldId id="386" r:id="rId39"/>
    <p:sldId id="387" r:id="rId40"/>
    <p:sldId id="388" r:id="rId41"/>
    <p:sldId id="455" r:id="rId42"/>
    <p:sldId id="419" r:id="rId43"/>
    <p:sldId id="420" r:id="rId44"/>
    <p:sldId id="421" r:id="rId45"/>
    <p:sldId id="456" r:id="rId46"/>
    <p:sldId id="372" r:id="rId47"/>
    <p:sldId id="373" r:id="rId48"/>
    <p:sldId id="374" r:id="rId49"/>
    <p:sldId id="375" r:id="rId50"/>
    <p:sldId id="376" r:id="rId51"/>
    <p:sldId id="377" r:id="rId52"/>
    <p:sldId id="431" r:id="rId53"/>
    <p:sldId id="432" r:id="rId54"/>
    <p:sldId id="433" r:id="rId55"/>
    <p:sldId id="434" r:id="rId56"/>
    <p:sldId id="435" r:id="rId57"/>
    <p:sldId id="436" r:id="rId58"/>
    <p:sldId id="437" r:id="rId59"/>
    <p:sldId id="438" r:id="rId60"/>
    <p:sldId id="439" r:id="rId61"/>
    <p:sldId id="440" r:id="rId62"/>
    <p:sldId id="441" r:id="rId63"/>
    <p:sldId id="457" r:id="rId64"/>
    <p:sldId id="445" r:id="rId65"/>
    <p:sldId id="446" r:id="rId66"/>
    <p:sldId id="309" r:id="rId67"/>
    <p:sldId id="447" r:id="rId68"/>
    <p:sldId id="448" r:id="rId69"/>
    <p:sldId id="449" r:id="rId70"/>
    <p:sldId id="450" r:id="rId71"/>
    <p:sldId id="451" r:id="rId72"/>
    <p:sldId id="452" r:id="rId73"/>
    <p:sldId id="453" r:id="rId74"/>
    <p:sldId id="417" r:id="rId75"/>
    <p:sldId id="310" r:id="rId76"/>
    <p:sldId id="399" r:id="rId77"/>
    <p:sldId id="458" r:id="rId78"/>
    <p:sldId id="400" r:id="rId79"/>
    <p:sldId id="401" r:id="rId80"/>
    <p:sldId id="402" r:id="rId81"/>
    <p:sldId id="403" r:id="rId82"/>
    <p:sldId id="404" r:id="rId83"/>
    <p:sldId id="405" r:id="rId84"/>
    <p:sldId id="406" r:id="rId85"/>
    <p:sldId id="407" r:id="rId86"/>
    <p:sldId id="408" r:id="rId87"/>
    <p:sldId id="409" r:id="rId88"/>
    <p:sldId id="410" r:id="rId89"/>
    <p:sldId id="411" r:id="rId90"/>
    <p:sldId id="460" r:id="rId91"/>
    <p:sldId id="471" r:id="rId92"/>
    <p:sldId id="473" r:id="rId93"/>
    <p:sldId id="472" r:id="rId9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99" autoAdjust="0"/>
    <p:restoredTop sz="96242" autoAdjust="0"/>
  </p:normalViewPr>
  <p:slideViewPr>
    <p:cSldViewPr snapToGrid="0">
      <p:cViewPr varScale="1">
        <p:scale>
          <a:sx n="90" d="100"/>
          <a:sy n="90" d="100"/>
        </p:scale>
        <p:origin x="63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59</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a:t>
            </a:r>
          </a:p>
          <a:p>
            <a:endParaRPr lang="en-US" dirty="0"/>
          </a:p>
          <a:p>
            <a:r>
              <a:rPr lang="en-US" dirty="0"/>
              <a:t>The transformations happening here. </a:t>
            </a:r>
            <a:r>
              <a:rPr lang="en-US" dirty="0" err="1"/>
              <a:t>Split_col</a:t>
            </a:r>
            <a:r>
              <a:rPr lang="en-US" dirty="0"/>
              <a:t> is splitting the column “quarter” because quarter has the quarter of the year as well as the year which is unnecessary since there is already a year column. </a:t>
            </a:r>
          </a:p>
          <a:p>
            <a:r>
              <a:rPr lang="en-US" dirty="0"/>
              <a:t>	this transformation splits the column on the space and saves that as an array to split col which is then called in the next line to save that to a new column called </a:t>
            </a:r>
            <a:r>
              <a:rPr lang="en-US" dirty="0" err="1"/>
              <a:t>quarter_new</a:t>
            </a:r>
            <a:r>
              <a:rPr lang="en-US" dirty="0"/>
              <a:t> with just the quarter and not the year</a:t>
            </a:r>
          </a:p>
          <a:p>
            <a:endParaRPr lang="en-US" dirty="0"/>
          </a:p>
          <a:p>
            <a:r>
              <a:rPr lang="en-US" dirty="0"/>
              <a:t>The next transformation is taking columns “revenue” and “</a:t>
            </a:r>
            <a:r>
              <a:rPr lang="en-US" dirty="0" err="1"/>
              <a:t>gross_margin</a:t>
            </a:r>
            <a:r>
              <a:rPr lang="en-US" dirty="0"/>
              <a:t>” and is calculating the profit and creating that column</a:t>
            </a:r>
          </a:p>
          <a:p>
            <a:r>
              <a:rPr lang="en-US" dirty="0"/>
              <a:t>The last transformation is creating a timestamp of when the data was loaded into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60</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61</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62</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26</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58</a:t>
            </a:fld>
            <a:endParaRPr lang="en-US"/>
          </a:p>
        </p:txBody>
      </p:sp>
    </p:spTree>
    <p:extLst>
      <p:ext uri="{BB962C8B-B14F-4D97-AF65-F5344CB8AC3E}">
        <p14:creationId xmlns:p14="http://schemas.microsoft.com/office/powerpoint/2010/main" val="247744892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8/13/2018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8/13/2018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8/13/2018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8/13/2018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80.PNG"/><Relationship Id="rId4" Type="http://schemas.openxmlformats.org/officeDocument/2006/relationships/image" Target="../media/image79.PNG"/></Relationships>
</file>

<file path=ppt/slides/_rels/slide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ackdsilverman/aws-glue-tutorial.gi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aws.amazon.com/redshift/latest/mgmt/configure-jdbc-connection.html#download-jdbc-driver" TargetMode="External"/><Relationship Id="rId4" Type="http://schemas.openxmlformats.org/officeDocument/2006/relationships/hyperlink" Target="https://www.sql-workbench.eu/"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aws.amazon.com/glue/"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94541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988193" y="5084840"/>
            <a:ext cx="3756673"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2988193" y="3206204"/>
            <a:ext cx="3700112" cy="2600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371918" cy="1200329"/>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371918"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89727" y="5390596"/>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2752627" y="1373672"/>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9754540" y="6090154"/>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3"/>
          <a:stretch>
            <a:fillRect/>
          </a:stretch>
        </p:blipFill>
        <p:spPr>
          <a:xfrm>
            <a:off x="2564350" y="2405610"/>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10066702" y="5424600"/>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9864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3616307" y="1373672"/>
            <a:ext cx="8393441" cy="4600701"/>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89988" y="608429"/>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89988" y="4888476"/>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93539" y="1558264"/>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r>
              <a:rPr lang="en-US"/>
              <a:t>Amazon Web services Featuring Glue</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r>
              <a:rPr lang="en-US"/>
              <a:t>ETL Tutorial</a:t>
            </a:r>
            <a:endParaRPr lang="en-US" dirty="0"/>
          </a:p>
        </p:txBody>
      </p:sp>
    </p:spTree>
    <p:extLst>
      <p:ext uri="{BB962C8B-B14F-4D97-AF65-F5344CB8AC3E}">
        <p14:creationId xmlns:p14="http://schemas.microsoft.com/office/powerpoint/2010/main" val="3865755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5432400" cy="830997"/>
          </a:xfrm>
          <a:prstGeom prst="rect">
            <a:avLst/>
          </a:prstGeom>
          <a:noFill/>
        </p:spPr>
        <p:txBody>
          <a:bodyPr wrap="square" rtlCol="0">
            <a:spAutoFit/>
          </a:bodyPr>
          <a:lstStyle/>
          <a:p>
            <a:r>
              <a:rPr lang="en-US" sz="2400" dirty="0">
                <a:solidFill>
                  <a:srgbClr val="FF0000"/>
                </a:solidFill>
              </a:rPr>
              <a:t>The username is master and the password is WelcomeIn1</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a:t>
            </a:r>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1846409" y="5678603"/>
            <a:ext cx="4769532" cy="6196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6615941" y="5447770"/>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81" y="5006298"/>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41317"/>
            <a:ext cx="5809723" cy="5828678"/>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“glue-tutorial-XXX”</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F6D238C-A14E-49F0-8519-BD75EDAE1CF7}"/>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1939C-FDB1-4199-9549-AA7C35B08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2104" y="3088783"/>
            <a:ext cx="6035563" cy="3124471"/>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2"/>
          </p:cNvCxnSpPr>
          <p:nvPr/>
        </p:nvCxnSpPr>
        <p:spPr>
          <a:xfrm>
            <a:off x="3741324" y="3378629"/>
            <a:ext cx="710933" cy="5620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14" idx="2"/>
          </p:cNvCxnSpPr>
          <p:nvPr/>
        </p:nvCxnSpPr>
        <p:spPr>
          <a:xfrm>
            <a:off x="3741324" y="3378629"/>
            <a:ext cx="792256" cy="114009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1871062" y="1808969"/>
            <a:ext cx="3740524" cy="1569660"/>
          </a:xfrm>
          <a:prstGeom prst="rect">
            <a:avLst/>
          </a:prstGeom>
          <a:noFill/>
        </p:spPr>
        <p:txBody>
          <a:bodyPr wrap="square" rtlCol="0">
            <a:spAutoFit/>
          </a:bodyPr>
          <a:lstStyle/>
          <a:p>
            <a:r>
              <a:rPr lang="en-US" sz="2400" dirty="0">
                <a:solidFill>
                  <a:srgbClr val="FF0000"/>
                </a:solidFill>
              </a:rPr>
              <a:t>Give the table a role so that it has the permissions necessary to perform its tasks</a:t>
            </a:r>
          </a:p>
        </p:txBody>
      </p:sp>
      <p:sp>
        <p:nvSpPr>
          <p:cNvPr id="9" name="Oval 8">
            <a:extLst>
              <a:ext uri="{FF2B5EF4-FFF2-40B4-BE49-F238E27FC236}">
                <a16:creationId xmlns:a16="http://schemas.microsoft.com/office/drawing/2014/main" id="{1B5DFE68-64CC-47BC-936E-FA91B6EBF390}"/>
              </a:ext>
            </a:extLst>
          </p:cNvPr>
          <p:cNvSpPr/>
          <p:nvPr/>
        </p:nvSpPr>
        <p:spPr>
          <a:xfrm>
            <a:off x="7249885" y="5524364"/>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830997"/>
          </a:xfrm>
          <a:prstGeom prst="rect">
            <a:avLst/>
          </a:prstGeom>
          <a:noFill/>
        </p:spPr>
        <p:txBody>
          <a:bodyPr wrap="square" rtlCol="0">
            <a:spAutoFit/>
          </a:bodyPr>
          <a:lstStyle/>
          <a:p>
            <a:r>
              <a:rPr lang="en-US" sz="2400" dirty="0">
                <a:solidFill>
                  <a:srgbClr val="FF0000"/>
                </a:solidFill>
              </a:rPr>
              <a:t>Click on add connection to create a connection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296421" y="4665348"/>
            <a:ext cx="4461832" cy="830997"/>
          </a:xfrm>
          <a:prstGeom prst="rect">
            <a:avLst/>
          </a:prstGeom>
          <a:noFill/>
        </p:spPr>
        <p:txBody>
          <a:bodyPr wrap="square" rtlCol="0">
            <a:spAutoFit/>
          </a:bodyPr>
          <a:lstStyle/>
          <a:p>
            <a:r>
              <a:rPr lang="en-US" sz="2400" dirty="0">
                <a:solidFill>
                  <a:srgbClr val="FF0000"/>
                </a:solidFill>
              </a:rPr>
              <a:t>Go to the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607367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784771" y="1262260"/>
            <a:ext cx="3256935" cy="1200329"/>
          </a:xfrm>
          <a:prstGeom prst="rect">
            <a:avLst/>
          </a:prstGeom>
          <a:noFill/>
        </p:spPr>
        <p:txBody>
          <a:bodyPr wrap="square" rtlCol="0">
            <a:spAutoFit/>
          </a:bodyPr>
          <a:lstStyle/>
          <a:p>
            <a:r>
              <a:rPr lang="en-US" sz="2400" dirty="0">
                <a:solidFill>
                  <a:srgbClr val="FF0000"/>
                </a:solidFill>
              </a:rPr>
              <a:t>Name of the connection should be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784772" y="3016585"/>
            <a:ext cx="3285768" cy="830997"/>
          </a:xfrm>
          <a:prstGeom prst="rect">
            <a:avLst/>
          </a:prstGeom>
          <a:noFill/>
        </p:spPr>
        <p:txBody>
          <a:bodyPr wrap="square" rtlCol="0">
            <a:spAutoFit/>
          </a:bodyPr>
          <a:lstStyle/>
          <a:p>
            <a:r>
              <a:rPr lang="en-US" sz="2400" dirty="0">
                <a:solidFill>
                  <a:srgbClr val="FF0000"/>
                </a:solidFill>
              </a:rPr>
              <a:t>The connection type should be JDBC</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1" y="1862425"/>
            <a:ext cx="5677740" cy="6392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8" y="3189514"/>
            <a:ext cx="532311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19720"/>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D3A120C-EAD4-48D1-ABA9-C2E42E5A9C7D}"/>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F9655295-5ACD-414E-962E-E01506901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001" y="1004340"/>
            <a:ext cx="6088908" cy="5646909"/>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F5034AD-CDAD-4CD3-896B-CE920AB92517}"/>
              </a:ext>
            </a:extLst>
          </p:cNvPr>
          <p:cNvCxnSpPr>
            <a:cxnSpLocks/>
            <a:stCxn id="25" idx="3"/>
          </p:cNvCxnSpPr>
          <p:nvPr/>
        </p:nvCxnSpPr>
        <p:spPr>
          <a:xfrm flipV="1">
            <a:off x="2416629" y="1927670"/>
            <a:ext cx="3222171" cy="2596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23941-BFA8-4E85-BFA2-79B0478756C6}"/>
              </a:ext>
            </a:extLst>
          </p:cNvPr>
          <p:cNvCxnSpPr>
            <a:cxnSpLocks/>
            <a:stCxn id="35" idx="3"/>
          </p:cNvCxnSpPr>
          <p:nvPr/>
        </p:nvCxnSpPr>
        <p:spPr>
          <a:xfrm flipV="1">
            <a:off x="4190999" y="4962525"/>
            <a:ext cx="1447801" cy="517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11EF09-9068-469E-AAC3-350E7D546267}"/>
              </a:ext>
            </a:extLst>
          </p:cNvPr>
          <p:cNvCxnSpPr>
            <a:cxnSpLocks/>
            <a:stCxn id="35" idx="3"/>
          </p:cNvCxnSpPr>
          <p:nvPr/>
        </p:nvCxnSpPr>
        <p:spPr>
          <a:xfrm>
            <a:off x="4190999" y="5480456"/>
            <a:ext cx="1524001" cy="8036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F89B5E-B257-46BB-AAE9-D987CF3CBC20}"/>
              </a:ext>
            </a:extLst>
          </p:cNvPr>
          <p:cNvCxnSpPr>
            <a:cxnSpLocks/>
            <a:stCxn id="21" idx="3"/>
          </p:cNvCxnSpPr>
          <p:nvPr/>
        </p:nvCxnSpPr>
        <p:spPr>
          <a:xfrm flipV="1">
            <a:off x="4190999" y="2972148"/>
            <a:ext cx="1447801" cy="5804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2552C1-8EC8-4C0C-AD6D-A5BC6C70C5CA}"/>
              </a:ext>
            </a:extLst>
          </p:cNvPr>
          <p:cNvCxnSpPr>
            <a:cxnSpLocks/>
            <a:stCxn id="21" idx="3"/>
          </p:cNvCxnSpPr>
          <p:nvPr/>
        </p:nvCxnSpPr>
        <p:spPr>
          <a:xfrm flipV="1">
            <a:off x="4190999" y="3502962"/>
            <a:ext cx="1447801" cy="496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5871F7-64E7-4096-8FEC-D49FFE9584DE}"/>
              </a:ext>
            </a:extLst>
          </p:cNvPr>
          <p:cNvCxnSpPr>
            <a:cxnSpLocks/>
            <a:stCxn id="35" idx="3"/>
          </p:cNvCxnSpPr>
          <p:nvPr/>
        </p:nvCxnSpPr>
        <p:spPr>
          <a:xfrm flipV="1">
            <a:off x="4190999" y="4268054"/>
            <a:ext cx="1447801" cy="12124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4F468C-2DC2-4D33-B9A4-CC6F58B6BB53}"/>
              </a:ext>
            </a:extLst>
          </p:cNvPr>
          <p:cNvSpPr txBox="1"/>
          <p:nvPr/>
        </p:nvSpPr>
        <p:spPr>
          <a:xfrm>
            <a:off x="621246" y="1587152"/>
            <a:ext cx="1795383" cy="1200329"/>
          </a:xfrm>
          <a:prstGeom prst="rect">
            <a:avLst/>
          </a:prstGeom>
          <a:noFill/>
        </p:spPr>
        <p:txBody>
          <a:bodyPr wrap="square" rtlCol="0">
            <a:spAutoFit/>
          </a:bodyPr>
          <a:lstStyle/>
          <a:p>
            <a:r>
              <a:rPr lang="en-US" sz="2400" dirty="0">
                <a:solidFill>
                  <a:srgbClr val="FF0000"/>
                </a:solidFill>
              </a:rPr>
              <a:t>This is the Redshift cluster </a:t>
            </a:r>
            <a:r>
              <a:rPr lang="en-US" sz="2400" dirty="0" err="1">
                <a:solidFill>
                  <a:srgbClr val="FF0000"/>
                </a:solidFill>
              </a:rPr>
              <a:t>url</a:t>
            </a:r>
            <a:endParaRPr lang="en-US" sz="2400" dirty="0">
              <a:solidFill>
                <a:srgbClr val="FF0000"/>
              </a:solidFill>
            </a:endParaRPr>
          </a:p>
        </p:txBody>
      </p:sp>
      <p:sp>
        <p:nvSpPr>
          <p:cNvPr id="35" name="TextBox 34">
            <a:extLst>
              <a:ext uri="{FF2B5EF4-FFF2-40B4-BE49-F238E27FC236}">
                <a16:creationId xmlns:a16="http://schemas.microsoft.com/office/drawing/2014/main" id="{EE63888E-51CA-46EB-AC1D-9A5AD72233C3}"/>
              </a:ext>
            </a:extLst>
          </p:cNvPr>
          <p:cNvSpPr txBox="1"/>
          <p:nvPr/>
        </p:nvSpPr>
        <p:spPr>
          <a:xfrm>
            <a:off x="621246" y="4141628"/>
            <a:ext cx="3569753" cy="2677656"/>
          </a:xfrm>
          <a:prstGeom prst="rect">
            <a:avLst/>
          </a:prstGeom>
          <a:noFill/>
        </p:spPr>
        <p:txBody>
          <a:bodyPr wrap="square" rtlCol="0">
            <a:spAutoFit/>
          </a:bodyPr>
          <a:lstStyle/>
          <a:p>
            <a:r>
              <a:rPr lang="en-US" sz="2400" dirty="0">
                <a:solidFill>
                  <a:srgbClr val="FF0000"/>
                </a:solidFill>
              </a:rPr>
              <a:t>This </a:t>
            </a:r>
            <a:r>
              <a:rPr lang="en-US" sz="2400" dirty="0" err="1">
                <a:solidFill>
                  <a:srgbClr val="FF0000"/>
                </a:solidFill>
              </a:rPr>
              <a:t>vpc</a:t>
            </a:r>
            <a:r>
              <a:rPr lang="en-US" sz="2400" dirty="0">
                <a:solidFill>
                  <a:srgbClr val="FF0000"/>
                </a:solidFill>
              </a:rPr>
              <a:t> is where the redshift cluster runs and needs to have the same </a:t>
            </a:r>
            <a:r>
              <a:rPr lang="en-US" sz="2400" dirty="0" err="1">
                <a:solidFill>
                  <a:srgbClr val="FF0000"/>
                </a:solidFill>
              </a:rPr>
              <a:t>vpc</a:t>
            </a:r>
            <a:r>
              <a:rPr lang="en-US" sz="2400" dirty="0">
                <a:solidFill>
                  <a:srgbClr val="FF0000"/>
                </a:solidFill>
              </a:rPr>
              <a:t>/subnet/security group in order to connect</a:t>
            </a:r>
          </a:p>
        </p:txBody>
      </p:sp>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21" name="TextBox 20">
            <a:extLst>
              <a:ext uri="{FF2B5EF4-FFF2-40B4-BE49-F238E27FC236}">
                <a16:creationId xmlns:a16="http://schemas.microsoft.com/office/drawing/2014/main" id="{79F179C4-FF77-4DCA-8571-AD710F1C3B7A}"/>
              </a:ext>
            </a:extLst>
          </p:cNvPr>
          <p:cNvSpPr txBox="1"/>
          <p:nvPr/>
        </p:nvSpPr>
        <p:spPr>
          <a:xfrm>
            <a:off x="621246" y="2952409"/>
            <a:ext cx="3569753" cy="1200329"/>
          </a:xfrm>
          <a:prstGeom prst="rect">
            <a:avLst/>
          </a:prstGeom>
          <a:noFill/>
        </p:spPr>
        <p:txBody>
          <a:bodyPr wrap="square" rtlCol="0">
            <a:spAutoFit/>
          </a:bodyPr>
          <a:lstStyle/>
          <a:p>
            <a:r>
              <a:rPr lang="en-US" sz="2400" dirty="0">
                <a:solidFill>
                  <a:srgbClr val="FF0000"/>
                </a:solidFill>
              </a:rPr>
              <a:t>The username is master and the password is WelcomeIn1</a:t>
            </a:r>
          </a:p>
        </p:txBody>
      </p:sp>
    </p:spTree>
    <p:extLst>
      <p:ext uri="{BB962C8B-B14F-4D97-AF65-F5344CB8AC3E}">
        <p14:creationId xmlns:p14="http://schemas.microsoft.com/office/powerpoint/2010/main" val="14544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21" grpId="0"/>
      <p:bldP spid="21"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3207522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and load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1102330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678836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39103" cy="9370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22874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glue-tutorial-initials.py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569660"/>
          </a:xfrm>
          <a:prstGeom prst="rect">
            <a:avLst/>
          </a:prstGeom>
          <a:noFill/>
        </p:spPr>
        <p:txBody>
          <a:bodyPr wrap="square" rtlCol="0">
            <a:spAutoFit/>
          </a:bodyPr>
          <a:lstStyle/>
          <a:p>
            <a:r>
              <a:rPr lang="en-US" sz="2400" dirty="0">
                <a:solidFill>
                  <a:srgbClr val="FF0000"/>
                </a:solidFill>
              </a:rPr>
              <a:t>The location in which you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683" y="1295852"/>
            <a:ext cx="5565422" cy="5436625"/>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491262" y="2501538"/>
            <a:ext cx="1651760" cy="5125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F82AA75-1D50-4E23-8952-2B3EA49872C6}"/>
              </a:ext>
            </a:extLst>
          </p:cNvPr>
          <p:cNvCxnSpPr>
            <a:cxnSpLocks/>
          </p:cNvCxnSpPr>
          <p:nvPr/>
        </p:nvCxnSpPr>
        <p:spPr>
          <a:xfrm>
            <a:off x="2266122" y="5092788"/>
            <a:ext cx="1786589"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2" y="1347376"/>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sp>
        <p:nvSpPr>
          <p:cNvPr id="103" name="TextBox 102">
            <a:extLst>
              <a:ext uri="{FF2B5EF4-FFF2-40B4-BE49-F238E27FC236}">
                <a16:creationId xmlns:a16="http://schemas.microsoft.com/office/drawing/2014/main" id="{225D675A-6676-4430-A1F3-46D3A79A6249}"/>
              </a:ext>
            </a:extLst>
          </p:cNvPr>
          <p:cNvSpPr txBox="1"/>
          <p:nvPr/>
        </p:nvSpPr>
        <p:spPr>
          <a:xfrm>
            <a:off x="134768" y="4307958"/>
            <a:ext cx="2901347" cy="1569660"/>
          </a:xfrm>
          <a:prstGeom prst="rect">
            <a:avLst/>
          </a:prstGeom>
          <a:noFill/>
        </p:spPr>
        <p:txBody>
          <a:bodyPr wrap="square" rtlCol="0">
            <a:spAutoFit/>
          </a:bodyPr>
          <a:lstStyle/>
          <a:p>
            <a:r>
              <a:rPr lang="en-US" sz="2400" dirty="0">
                <a:solidFill>
                  <a:srgbClr val="FF0000"/>
                </a:solidFill>
              </a:rPr>
              <a:t>Parameters to be passed to the script for less hardcoded values</a:t>
            </a:r>
          </a:p>
        </p:txBody>
      </p:sp>
      <p:sp>
        <p:nvSpPr>
          <p:cNvPr id="24" name="Oval 23">
            <a:extLst>
              <a:ext uri="{FF2B5EF4-FFF2-40B4-BE49-F238E27FC236}">
                <a16:creationId xmlns:a16="http://schemas.microsoft.com/office/drawing/2014/main" id="{97551916-10A1-47B5-97F9-CDEFDC8BFB4E}"/>
              </a:ext>
            </a:extLst>
          </p:cNvPr>
          <p:cNvSpPr/>
          <p:nvPr/>
        </p:nvSpPr>
        <p:spPr>
          <a:xfrm>
            <a:off x="6461727" y="64463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533105" y="334772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sales</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--CATALOG_CONNECTION</a:t>
            </a:r>
          </a:p>
          <a:p>
            <a:r>
              <a:rPr lang="en-US" sz="1600" dirty="0">
                <a:latin typeface="Abadi" panose="020B0604020202020204" pitchFamily="34" charset="0"/>
              </a:rPr>
              <a:t>		glue-tutorial-XXX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03" grpId="0"/>
      <p:bldP spid="103" grpId="1"/>
      <p:bldP spid="24" grpId="0" animBg="1"/>
      <p:bldP spid="29" grpId="0"/>
      <p:bldP spid="29"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should be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p:cNvCxnSpPr>
          <p:nvPr/>
        </p:nvCxnSpPr>
        <p:spPr>
          <a:xfrm flipH="1" flipV="1">
            <a:off x="3856383" y="4574666"/>
            <a:ext cx="1745170" cy="12172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5638799" y="4847560"/>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p:cNvCxnSpPr>
          <p:nvPr/>
        </p:nvCxnSpPr>
        <p:spPr>
          <a:xfrm flipH="1" flipV="1">
            <a:off x="7494104" y="4323522"/>
            <a:ext cx="1387950" cy="62182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678456" y="4945346"/>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transforation_ctx</a:t>
            </a:r>
            <a:r>
              <a:rPr lang="en-US" sz="1600" dirty="0">
                <a:latin typeface="Lucida Console" panose="020B0609040504020204" pitchFamily="49" charset="0"/>
                <a:cs typeface="Simplified Arabic Fixed" panose="020B0604020202020204" pitchFamily="49" charset="-78"/>
              </a:rPr>
              <a:t> = </a:t>
            </a:r>
            <a:r>
              <a:rPr lang="en-US" sz="1600" dirty="0">
                <a:solidFill>
                  <a:srgbClr val="339933"/>
                </a:solidFill>
                <a:latin typeface="Lucida Console" panose="020B0609040504020204" pitchFamily="49" charset="0"/>
                <a:cs typeface="Simplified Arabic Fixed" panose="020B0604020202020204" pitchFamily="49" charset="-78"/>
              </a:rPr>
              <a:t>‘</a:t>
            </a:r>
            <a:r>
              <a:rPr lang="en-US" sz="1600" dirty="0" err="1">
                <a:solidFill>
                  <a:srgbClr val="339933"/>
                </a:solidFill>
                <a:latin typeface="Lucida Console" panose="020B0609040504020204" pitchFamily="49" charset="0"/>
                <a:cs typeface="Simplified Arabic Fixed" panose="020B0604020202020204" pitchFamily="49" charset="-78"/>
              </a:rPr>
              <a:t>datasource</a:t>
            </a:r>
            <a:r>
              <a:rPr lang="en-US" sz="1600" dirty="0">
                <a:solidFill>
                  <a:srgbClr val="339933"/>
                </a:solidFill>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p:cNvCxnSpPr>
          <p:nvPr/>
        </p:nvCxnSpPr>
        <p:spPr>
          <a:xfrm flipH="1">
            <a:off x="4782143" y="1312244"/>
            <a:ext cx="3605501" cy="9674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943720"/>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2" name="TextBox 11">
            <a:extLst>
              <a:ext uri="{FF2B5EF4-FFF2-40B4-BE49-F238E27FC236}">
                <a16:creationId xmlns:a16="http://schemas.microsoft.com/office/drawing/2014/main" id="{187B4D71-CAB7-41E4-9FF8-0B37D092309D}"/>
              </a:ext>
            </a:extLst>
          </p:cNvPr>
          <p:cNvSpPr txBox="1"/>
          <p:nvPr/>
        </p:nvSpPr>
        <p:spPr>
          <a:xfrm>
            <a:off x="2853330" y="4712126"/>
            <a:ext cx="3857625" cy="1569660"/>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uses frames and will know in what order to do things according to the </a:t>
            </a:r>
            <a:r>
              <a:rPr lang="en-US" sz="2400" dirty="0" err="1">
                <a:solidFill>
                  <a:srgbClr val="FF0000"/>
                </a:solidFill>
              </a:rPr>
              <a:t>transformation_ctx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088CA22D-126F-4935-8C02-1FBAF8DD266C}"/>
              </a:ext>
            </a:extLst>
          </p:cNvPr>
          <p:cNvCxnSpPr>
            <a:cxnSpLocks/>
          </p:cNvCxnSpPr>
          <p:nvPr/>
        </p:nvCxnSpPr>
        <p:spPr>
          <a:xfrm flipH="1" flipV="1">
            <a:off x="4104861" y="3666069"/>
            <a:ext cx="358567"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172555"/>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172555"/>
            <a:ext cx="3819525" cy="1200329"/>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changed to a Data Frame to do transformations </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631102"/>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p:cNvCxnSpPr>
          <p:nvPr/>
        </p:nvCxnSpPr>
        <p:spPr>
          <a:xfrm flipH="1" flipV="1">
            <a:off x="4575313" y="1868557"/>
            <a:ext cx="2978840" cy="888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262489"/>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166306"/>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47421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373672"/>
            <a:ext cx="10048460" cy="5399352"/>
          </a:xfrm>
        </p:spPr>
        <p:txBody>
          <a:bodyPr>
            <a:noAutofit/>
          </a:bodyPr>
          <a:lstStyle/>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2986402"/>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p:cNvCxnSpPr>
          <p:nvPr/>
        </p:nvCxnSpPr>
        <p:spPr>
          <a:xfrm flipV="1">
            <a:off x="3648479" y="2755570"/>
            <a:ext cx="1134459" cy="15256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3130826" y="5327374"/>
            <a:ext cx="2474844" cy="1449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p:txBody>
          <a:bodyPr>
            <a:normAutofit lnSpcReduction="10000"/>
          </a:bodyPr>
          <a:lstStyle/>
          <a:p>
            <a:r>
              <a:rPr lang="en-US" sz="2400" dirty="0"/>
              <a:t>Serverless</a:t>
            </a:r>
          </a:p>
          <a:p>
            <a:r>
              <a:rPr lang="en-US" sz="2400" dirty="0"/>
              <a:t>Easily scalable</a:t>
            </a:r>
          </a:p>
          <a:p>
            <a:r>
              <a:rPr lang="en-US" sz="2400" dirty="0"/>
              <a:t>Cost Effective</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571" cy="55688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1625600" y="2672080"/>
            <a:ext cx="808608" cy="825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801639" y="1381755"/>
            <a:ext cx="1157316" cy="6836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112854" y="3180080"/>
            <a:ext cx="1616106" cy="16396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236304" y="2121408"/>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486580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915A8-3BFD-42B8-BEBA-BFD7E9F648C2}"/>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1066800" y="2167590"/>
            <a:ext cx="10058400" cy="4050792"/>
          </a:xfrm>
        </p:spPr>
        <p:txBody>
          <a:bodyPr>
            <a:normAutofit lnSpcReduction="10000"/>
          </a:bodyPr>
          <a:lstStyle/>
          <a:p>
            <a:r>
              <a:rPr lang="en-US" sz="2400" dirty="0"/>
              <a:t>Setup Redshift Cluster</a:t>
            </a:r>
          </a:p>
          <a:p>
            <a:r>
              <a:rPr lang="en-US" sz="2400" dirty="0"/>
              <a:t>S3 bucket for storing the file</a:t>
            </a:r>
          </a:p>
          <a:p>
            <a:r>
              <a:rPr lang="en-US" sz="2400" dirty="0"/>
              <a:t>Athena table to access data in file</a:t>
            </a:r>
          </a:p>
          <a:p>
            <a:r>
              <a:rPr lang="en-US" sz="2400" dirty="0"/>
              <a:t>Glue connection</a:t>
            </a:r>
          </a:p>
          <a:p>
            <a:r>
              <a:rPr lang="en-US" sz="2400" dirty="0"/>
              <a:t>Glue job</a:t>
            </a:r>
          </a:p>
          <a:p>
            <a:r>
              <a:rPr lang="en-US" sz="2400" dirty="0"/>
              <a:t>Redshift connection</a:t>
            </a:r>
          </a:p>
          <a:p>
            <a:r>
              <a:rPr lang="en-US" sz="2400" dirty="0"/>
              <a:t>Redshift tables</a:t>
            </a:r>
          </a:p>
          <a:p>
            <a:r>
              <a:rPr lang="en-US" sz="2400" dirty="0"/>
              <a:t>Run glue job</a:t>
            </a:r>
          </a:p>
          <a:p>
            <a:r>
              <a:rPr lang="en-US" sz="2400" dirty="0" err="1"/>
              <a:t>QuickSight</a:t>
            </a:r>
            <a:endParaRPr lang="en-US" sz="2400" dirty="0"/>
          </a:p>
          <a:p>
            <a:endParaRPr lang="en-US" dirty="0"/>
          </a:p>
        </p:txBody>
      </p:sp>
      <p:sp>
        <p:nvSpPr>
          <p:cNvPr id="6" name="TextBox 5">
            <a:extLst>
              <a:ext uri="{FF2B5EF4-FFF2-40B4-BE49-F238E27FC236}">
                <a16:creationId xmlns:a16="http://schemas.microsoft.com/office/drawing/2014/main" id="{239E3E83-F9C5-40CF-BFCC-633F4BF40E4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15335534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9975" y="2231733"/>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67279" y="2485748"/>
            <a:ext cx="1154096" cy="541537"/>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1726619" y="2509836"/>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286114" y="4081760"/>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497545" y="2459502"/>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7865616" y="5166804"/>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2FDDF94-DC75-4E6E-88DA-D1B8B71E61E8}"/>
              </a:ext>
            </a:extLst>
          </p:cNvPr>
          <p:cNvSpPr/>
          <p:nvPr/>
        </p:nvSpPr>
        <p:spPr>
          <a:xfrm>
            <a:off x="3923773" y="2965141"/>
            <a:ext cx="2172228" cy="9544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881858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Clone git repository </a:t>
            </a:r>
            <a:r>
              <a:rPr lang="en-US" sz="2000" dirty="0">
                <a:hlinkClick r:id="rId3"/>
              </a:rPr>
              <a:t>https://github.com/jackdsilverman/aws-glue-tutorial.git</a:t>
            </a:r>
            <a:endParaRPr lang="en-US" sz="2000" dirty="0"/>
          </a:p>
          <a:p>
            <a:pPr lvl="1"/>
            <a:r>
              <a:rPr lang="en-US" sz="2000" dirty="0"/>
              <a:t>download SQL Workbench/j </a:t>
            </a:r>
            <a:r>
              <a:rPr lang="en-US" sz="2000" dirty="0">
                <a:hlinkClick r:id="rId4"/>
              </a:rPr>
              <a:t>https://www.sql-workbench.eu/</a:t>
            </a:r>
            <a:endParaRPr lang="en-US" sz="2000" dirty="0"/>
          </a:p>
          <a:p>
            <a:pPr lvl="1"/>
            <a:r>
              <a:rPr lang="en-US" sz="2000" dirty="0"/>
              <a:t>download redshift </a:t>
            </a:r>
            <a:r>
              <a:rPr lang="en-US" sz="2000" dirty="0" err="1"/>
              <a:t>jdbc</a:t>
            </a:r>
            <a:r>
              <a:rPr lang="en-US" sz="2000" dirty="0"/>
              <a:t> driver </a:t>
            </a:r>
            <a:r>
              <a:rPr lang="en-US" sz="2000" dirty="0">
                <a:hlinkClick r:id="rId5"/>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33848739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pic>
        <p:nvPicPr>
          <p:cNvPr id="6" name="Picture 5">
            <a:extLst>
              <a:ext uri="{FF2B5EF4-FFF2-40B4-BE49-F238E27FC236}">
                <a16:creationId xmlns:a16="http://schemas.microsoft.com/office/drawing/2014/main" id="{F98C86F7-CF28-4B72-A69A-43EA65468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Tree>
    <p:extLst>
      <p:ext uri="{BB962C8B-B14F-4D97-AF65-F5344CB8AC3E}">
        <p14:creationId xmlns:p14="http://schemas.microsoft.com/office/powerpoint/2010/main" val="11243995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877985"/>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Redshift and S3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b="1"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470272"/>
            <a:ext cx="1048685" cy="646331"/>
          </a:xfrm>
          <a:prstGeom prst="rect">
            <a:avLst/>
          </a:prstGeom>
        </p:spPr>
        <p:txBody>
          <a:bodyPr wrap="none">
            <a:spAutoFit/>
          </a:bodyPr>
          <a:lstStyle/>
          <a:p>
            <a:r>
              <a:rPr lang="en-US" b="1" dirty="0"/>
              <a:t>Hadoop</a:t>
            </a:r>
          </a:p>
          <a:p>
            <a:endParaRPr lang="en-US" b="1" dirty="0"/>
          </a:p>
        </p:txBody>
      </p:sp>
    </p:spTree>
    <p:extLst>
      <p:ext uri="{BB962C8B-B14F-4D97-AF65-F5344CB8AC3E}">
        <p14:creationId xmlns:p14="http://schemas.microsoft.com/office/powerpoint/2010/main" val="11923573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3206</TotalTime>
  <Words>2967</Words>
  <Application>Microsoft Office PowerPoint</Application>
  <PresentationFormat>Widescreen</PresentationFormat>
  <Paragraphs>508</Paragraphs>
  <Slides>93</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93</vt:i4>
      </vt:variant>
    </vt:vector>
  </HeadingPairs>
  <TitlesOfParts>
    <vt:vector size="104" baseType="lpstr">
      <vt:lpstr>MS Mincho</vt:lpstr>
      <vt:lpstr>Abadi</vt:lpstr>
      <vt:lpstr>Arabic Typesetting</vt:lpstr>
      <vt:lpstr>Arial</vt:lpstr>
      <vt:lpstr>Calibri</vt:lpstr>
      <vt:lpstr>Lucida Console</vt:lpstr>
      <vt:lpstr>Rockwell</vt:lpstr>
      <vt:lpstr>Rockwell Condensed</vt:lpstr>
      <vt:lpstr>Simplified Arabic Fixed</vt:lpstr>
      <vt:lpstr>Wingdings</vt:lpstr>
      <vt:lpstr>Wood Type</vt:lpstr>
      <vt:lpstr> Arts &amp; Crafts  with AWS Glue  </vt:lpstr>
      <vt:lpstr>Amazon Web services Featuring Glue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Ralph, Jerry</cp:lastModifiedBy>
  <cp:revision>201</cp:revision>
  <dcterms:created xsi:type="dcterms:W3CDTF">2018-07-27T13:09:52Z</dcterms:created>
  <dcterms:modified xsi:type="dcterms:W3CDTF">2018-08-13T17:54:00Z</dcterms:modified>
</cp:coreProperties>
</file>